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59" r:id="rId12"/>
    <p:sldId id="267" r:id="rId13"/>
    <p:sldId id="268" r:id="rId14"/>
    <p:sldId id="271" r:id="rId15"/>
    <p:sldId id="269" r:id="rId16"/>
    <p:sldId id="270" r:id="rId17"/>
    <p:sldId id="273" r:id="rId18"/>
    <p:sldId id="272" r:id="rId19"/>
    <p:sldId id="280" r:id="rId20"/>
    <p:sldId id="274" r:id="rId21"/>
    <p:sldId id="281" r:id="rId22"/>
    <p:sldId id="282" r:id="rId23"/>
    <p:sldId id="283" r:id="rId24"/>
    <p:sldId id="275" r:id="rId25"/>
    <p:sldId id="276" r:id="rId26"/>
    <p:sldId id="277" r:id="rId27"/>
    <p:sldId id="284" r:id="rId28"/>
    <p:sldId id="285" r:id="rId29"/>
    <p:sldId id="286" r:id="rId30"/>
    <p:sldId id="287" r:id="rId31"/>
    <p:sldId id="288" r:id="rId32"/>
    <p:sldId id="289" r:id="rId33"/>
    <p:sldId id="278" r:id="rId34"/>
    <p:sldId id="27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457B2-B7BF-4F09-8894-9FAA54366452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4B739-ED91-4FAA-8A0E-091C217931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275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9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4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7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3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56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2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4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9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2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4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FD5C0-37DA-455D-B491-7B841843C053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1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journey.com/showcase/recent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Large Language model</a:t>
            </a:r>
            <a:br>
              <a:rPr lang="en-US" dirty="0"/>
            </a:br>
            <a:r>
              <a:rPr lang="en-US" dirty="0"/>
              <a:t>Generative AI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9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22" y="5074618"/>
            <a:ext cx="5780658" cy="14958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62" y="44982"/>
            <a:ext cx="9045724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1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1" y="375899"/>
            <a:ext cx="8271359" cy="460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4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undation Models, Transformers, BERT and GPT | Niklas Heidlo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4" y="273238"/>
            <a:ext cx="7164643" cy="39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73" y="4131268"/>
            <a:ext cx="11000610" cy="29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6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94" y="599507"/>
            <a:ext cx="7860606" cy="58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0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04" y="249631"/>
            <a:ext cx="10328975" cy="60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4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41" y="91151"/>
            <a:ext cx="8748518" cy="6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20" y="159736"/>
            <a:ext cx="8984759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7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Easier to use: From fine-tuning to prompt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B396D7-0E6D-7EB8-FA53-4D2E21BC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93" y="2802804"/>
            <a:ext cx="4330827" cy="2679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CD8C-0DD6-DF95-62D1-FEC022EE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150" y="2796738"/>
            <a:ext cx="4337820" cy="26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929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296908"/>
            <a:ext cx="1069940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7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Harder to handle: Training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AD0BD6A-9A66-2C0C-2259-48A1F902D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81" y="3483423"/>
            <a:ext cx="9029700" cy="19526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D0C63DB4-AEBE-5A8F-BB96-7F5FE636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705100"/>
            <a:ext cx="8763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85" y="183263"/>
            <a:ext cx="10821615" cy="65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93408" y="156542"/>
            <a:ext cx="10754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ChatGPT</a:t>
            </a:r>
            <a:r>
              <a:rPr lang="en-US" altLang="zh-CN" sz="3600" dirty="0"/>
              <a:t>: Reinforcement Learning from Human Feedback 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46025" y="1424061"/>
            <a:ext cx="8739344" cy="49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0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45CFEA1-70EB-4390-8787-8355DA3B0AB2}"/>
              </a:ext>
            </a:extLst>
          </p:cNvPr>
          <p:cNvSpPr/>
          <p:nvPr/>
        </p:nvSpPr>
        <p:spPr>
          <a:xfrm>
            <a:off x="113249" y="190238"/>
            <a:ext cx="9679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Reinforcement Learning with Verifiable Rewards (RLVR)</a:t>
            </a:r>
            <a:r>
              <a:rPr lang="en-US" sz="3200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4F0505-8D0E-4899-9AD7-810C94DD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048173"/>
            <a:ext cx="5165407" cy="30035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980609-2B5A-43AB-9AC3-153207AD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1" y="4533284"/>
            <a:ext cx="6637401" cy="20879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6F2186-D892-4B41-97EC-F23935BC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061" y="1456944"/>
            <a:ext cx="5881087" cy="26700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B92733-F892-4645-B09B-34AE27D8BD40}"/>
              </a:ext>
            </a:extLst>
          </p:cNvPr>
          <p:cNvSpPr txBox="1"/>
          <p:nvPr/>
        </p:nvSpPr>
        <p:spPr>
          <a:xfrm>
            <a:off x="841248" y="4126992"/>
            <a:ext cx="197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Limitations of RLVR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A581F8-94ED-480E-AE37-E554C3A2EBD1}"/>
              </a:ext>
            </a:extLst>
          </p:cNvPr>
          <p:cNvSpPr/>
          <p:nvPr/>
        </p:nvSpPr>
        <p:spPr>
          <a:xfrm>
            <a:off x="7046976" y="4808923"/>
            <a:ext cx="472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err="1"/>
              <a:t>pass@k</a:t>
            </a:r>
            <a:r>
              <a:rPr lang="zh-CN" altLang="en-US" sz="2000" dirty="0"/>
              <a:t>：</a:t>
            </a:r>
            <a:r>
              <a:rPr lang="en-US" sz="2000" dirty="0"/>
              <a:t>where success requires just one correct solution among </a:t>
            </a:r>
            <a:r>
              <a:rPr lang="en-US" sz="2000" i="1" dirty="0"/>
              <a:t>k</a:t>
            </a:r>
            <a:r>
              <a:rPr lang="en-US" sz="2000" dirty="0"/>
              <a:t> attempts,</a:t>
            </a:r>
          </a:p>
          <a:p>
            <a:r>
              <a:rPr lang="en-US" sz="2000" b="1" dirty="0">
                <a:solidFill>
                  <a:srgbClr val="4A4A4A"/>
                </a:solidFill>
                <a:latin typeface="Noto Sans"/>
              </a:rPr>
              <a:t>RL-trained models perform worse than base models in </a:t>
            </a:r>
            <a:r>
              <a:rPr lang="en-US" sz="2000" b="1" dirty="0" err="1">
                <a:solidFill>
                  <a:srgbClr val="4A4A4A"/>
                </a:solidFill>
                <a:latin typeface="Noto Sans"/>
              </a:rPr>
              <a:t>pass@</a:t>
            </a:r>
            <a:r>
              <a:rPr lang="en-US" sz="2000" b="1" i="1" dirty="0" err="1">
                <a:solidFill>
                  <a:srgbClr val="4A4A4A"/>
                </a:solidFill>
                <a:latin typeface="Noto Sans"/>
              </a:rPr>
              <a:t>k</a:t>
            </a:r>
            <a:r>
              <a:rPr lang="en-US" sz="2000" b="1" dirty="0">
                <a:solidFill>
                  <a:srgbClr val="4A4A4A"/>
                </a:solidFill>
                <a:latin typeface="Noto Sans"/>
              </a:rPr>
              <a:t> at large k values.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104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7554F3-8AE6-4386-BF4E-0FAFF379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3" y="936938"/>
            <a:ext cx="6181642" cy="36101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9B2BEC1-59D8-4E19-9B00-E7B754505CB0}"/>
              </a:ext>
            </a:extLst>
          </p:cNvPr>
          <p:cNvSpPr/>
          <p:nvPr/>
        </p:nvSpPr>
        <p:spPr>
          <a:xfrm>
            <a:off x="113249" y="190238"/>
            <a:ext cx="6897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Retrieval-Augmented Generation (RAG)</a:t>
            </a:r>
            <a:endParaRPr 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123FB1-4228-41D7-B0EA-B1DCF2CC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5211" y="3333685"/>
            <a:ext cx="7206316" cy="28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25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DD3AAE-C033-493D-A0B0-B8742746C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02" y="3316224"/>
            <a:ext cx="6175442" cy="347368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1301DE-69E5-4342-A6E4-98EC303393C7}"/>
              </a:ext>
            </a:extLst>
          </p:cNvPr>
          <p:cNvSpPr/>
          <p:nvPr/>
        </p:nvSpPr>
        <p:spPr>
          <a:xfrm>
            <a:off x="113249" y="190238"/>
            <a:ext cx="1187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Agent</a:t>
            </a:r>
            <a:endParaRPr 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082663-B576-43E1-8A6D-9E0444CD1768}"/>
              </a:ext>
            </a:extLst>
          </p:cNvPr>
          <p:cNvSpPr txBox="1"/>
          <p:nvPr/>
        </p:nvSpPr>
        <p:spPr>
          <a:xfrm>
            <a:off x="6096000" y="5119396"/>
            <a:ext cx="2861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Agent basic</a:t>
            </a:r>
            <a:r>
              <a:rPr lang="zh-CN" altLang="en-US" sz="2800" dirty="0"/>
              <a:t>：</a:t>
            </a:r>
            <a:r>
              <a:rPr lang="en-US" altLang="zh-CN" sz="2800" dirty="0"/>
              <a:t>Function Call</a:t>
            </a:r>
            <a:endParaRPr 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C682E0-774D-44B5-979A-E3A0674A5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7" y="1417417"/>
            <a:ext cx="5943755" cy="31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0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5" y="2777168"/>
            <a:ext cx="6198788" cy="27033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16340" y="1631690"/>
            <a:ext cx="589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GAN-Generative Adversarial Networks</a:t>
            </a:r>
          </a:p>
        </p:txBody>
      </p:sp>
      <p:pic>
        <p:nvPicPr>
          <p:cNvPr id="2050" name="Picture 2" descr="https://gwern.net/doc/cs/python/2019-03-01-gwern-stylegan-twdne-64bestsamp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23" y="545210"/>
            <a:ext cx="5260402" cy="526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814523" y="5858928"/>
            <a:ext cx="3587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</a:t>
            </a:r>
            <a:r>
              <a:rPr lang="en-US" sz="2400" dirty="0" err="1"/>
              <a:t>wifu</a:t>
            </a:r>
            <a:r>
              <a:rPr lang="en-US" sz="2400" dirty="0"/>
              <a:t> does not exist</a:t>
            </a:r>
          </a:p>
        </p:txBody>
      </p:sp>
    </p:spTree>
    <p:extLst>
      <p:ext uri="{BB962C8B-B14F-4D97-AF65-F5344CB8AC3E}">
        <p14:creationId xmlns:p14="http://schemas.microsoft.com/office/powerpoint/2010/main" val="3312417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4" y="1573205"/>
            <a:ext cx="4860147" cy="27724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81" y="3191316"/>
            <a:ext cx="5842145" cy="33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78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Diffusion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77" y="1436444"/>
            <a:ext cx="8469851" cy="19863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7117" y="1046785"/>
            <a:ext cx="2950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Forward Diffusion Process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77" y="3422818"/>
            <a:ext cx="8225579" cy="32029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040260" y="4824247"/>
            <a:ext cx="2903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Reverse</a:t>
            </a:r>
            <a:r>
              <a:rPr lang="en-US" sz="2000" dirty="0" smtClean="0"/>
              <a:t> </a:t>
            </a:r>
            <a:r>
              <a:rPr lang="en-US" sz="2000" dirty="0"/>
              <a:t>Diffusion Process </a:t>
            </a:r>
          </a:p>
        </p:txBody>
      </p:sp>
    </p:spTree>
    <p:extLst>
      <p:ext uri="{BB962C8B-B14F-4D97-AF65-F5344CB8AC3E}">
        <p14:creationId xmlns:p14="http://schemas.microsoft.com/office/powerpoint/2010/main" val="720184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15" y="150445"/>
            <a:ext cx="11436804" cy="64043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168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86" y="500126"/>
            <a:ext cx="6540900" cy="2984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19887"/>
            <a:ext cx="10005519" cy="28703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72" y="1997979"/>
            <a:ext cx="5512994" cy="148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1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84" y="393268"/>
            <a:ext cx="6990237" cy="13083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23" y="2674526"/>
            <a:ext cx="7684448" cy="364215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906071" y="4665785"/>
            <a:ext cx="3911103" cy="1441715"/>
            <a:chOff x="6317673" y="5228572"/>
            <a:chExt cx="4162759" cy="149260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/>
            <a:srcRect r="44123"/>
            <a:stretch/>
          </p:blipFill>
          <p:spPr>
            <a:xfrm>
              <a:off x="6317673" y="5228572"/>
              <a:ext cx="3224912" cy="149260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l="81268" t="27031" r="2076" b="25583"/>
            <a:stretch/>
          </p:blipFill>
          <p:spPr>
            <a:xfrm>
              <a:off x="9519139" y="5621228"/>
              <a:ext cx="961293" cy="707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67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490027" y="1745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Theories of Language Models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9310" y="1769745"/>
            <a:ext cx="10642600" cy="450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sym typeface="+mn-ea"/>
              </a:rPr>
              <a:t>Three approaches for language modelling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         	    </a:t>
            </a:r>
            <a:r>
              <a:rPr lang="en-US" altLang="zh-CN" sz="2800" dirty="0">
                <a:sym typeface="+mn-ea"/>
              </a:rPr>
              <a:t>Sentence Correction (Denoising)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         	</a:t>
            </a:r>
            <a:r>
              <a:rPr lang="en-US" altLang="zh-CN" sz="2800" dirty="0">
                <a:sym typeface="+mn-ea"/>
              </a:rPr>
              <a:t>    Text Completion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	    Text Translation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80" y="2670969"/>
            <a:ext cx="3741420" cy="525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80" y="3922474"/>
            <a:ext cx="4747260" cy="541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5189220"/>
            <a:ext cx="525780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2258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CLIP- Contrastive Language-Image Pre-Training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9" y="1481016"/>
            <a:ext cx="3384536" cy="22783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23" y="1945593"/>
            <a:ext cx="4419355" cy="22148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65969" y="157626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Zero-Shot classification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5" y="4072130"/>
            <a:ext cx="4106984" cy="249242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86215" y="4655523"/>
            <a:ext cx="288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Trained on LAION-5B dataset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184" y="4312870"/>
            <a:ext cx="3676093" cy="208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75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48" y="969107"/>
            <a:ext cx="7698022" cy="441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03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4594"/>
          <a:stretch/>
        </p:blipFill>
        <p:spPr>
          <a:xfrm>
            <a:off x="196248" y="420543"/>
            <a:ext cx="6154990" cy="16972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8" y="3051959"/>
            <a:ext cx="6285692" cy="28211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38055" y="2043860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Auto-encoder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5162590"/>
            <a:ext cx="167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Latent Diffusion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577" y="1898073"/>
            <a:ext cx="5726377" cy="295069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3475512" y="1448790"/>
            <a:ext cx="2875726" cy="2133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 flipV="1">
            <a:off x="4235532" y="3789776"/>
            <a:ext cx="2224644" cy="588260"/>
          </a:xfrm>
          <a:prstGeom prst="bentConnector3">
            <a:avLst>
              <a:gd name="adj1" fmla="val 24911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525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2" y="0"/>
            <a:ext cx="11849371" cy="60546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1483" y="6235106"/>
            <a:ext cx="4743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https://www.midjourney.com/showcase/recent/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6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8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of LLM-</a:t>
            </a:r>
            <a:r>
              <a:rPr lang="en-US" altLang="zh-CN" dirty="0"/>
              <a:t>word2vec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71" y="4330595"/>
            <a:ext cx="5485151" cy="2087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B5DDB9-55BB-4028-8308-1A5953BF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21" y="594009"/>
            <a:ext cx="5055248" cy="2662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A17E70-71EF-46D2-B9F7-AB169EA3B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7" y="1690688"/>
            <a:ext cx="2678106" cy="865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BC2CFF-BC98-4847-B7CF-FB8499BD8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90" y="3520509"/>
            <a:ext cx="5137540" cy="32936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8DE2F0-A0FA-4704-9339-9CBDBDF187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151"/>
          <a:stretch/>
        </p:blipFill>
        <p:spPr>
          <a:xfrm>
            <a:off x="3782666" y="1478954"/>
            <a:ext cx="1990531" cy="19888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26C682A-9ABD-44C1-B095-77DA887FF905}"/>
              </a:ext>
            </a:extLst>
          </p:cNvPr>
          <p:cNvSpPr txBox="1"/>
          <p:nvPr/>
        </p:nvSpPr>
        <p:spPr>
          <a:xfrm>
            <a:off x="2177143" y="2831585"/>
            <a:ext cx="78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CBOW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7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0" y="228035"/>
            <a:ext cx="11273323" cy="62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4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2" y="338822"/>
            <a:ext cx="11019475" cy="61803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73" y="230188"/>
            <a:ext cx="113547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94" y="599507"/>
            <a:ext cx="9755314" cy="58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3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23" y="232133"/>
            <a:ext cx="10310754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4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10" y="795114"/>
            <a:ext cx="8097481" cy="52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9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4174</TotalTime>
  <Words>126</Words>
  <Application>Microsoft Office PowerPoint</Application>
  <PresentationFormat>宽屏</PresentationFormat>
  <Paragraphs>42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Noto Sans</vt:lpstr>
      <vt:lpstr>Söhne</vt:lpstr>
      <vt:lpstr>等线</vt:lpstr>
      <vt:lpstr>等线 Light</vt:lpstr>
      <vt:lpstr>Arial</vt:lpstr>
      <vt:lpstr>Calibri</vt:lpstr>
      <vt:lpstr>Calibri Light</vt:lpstr>
      <vt:lpstr>Office 主题​​</vt:lpstr>
      <vt:lpstr>Large Language model Generative AI</vt:lpstr>
      <vt:lpstr>PowerPoint 演示文稿</vt:lpstr>
      <vt:lpstr>PowerPoint 演示文稿</vt:lpstr>
      <vt:lpstr>Basic of LLM-word2vec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Image generation</vt:lpstr>
      <vt:lpstr>Diffusion model</vt:lpstr>
      <vt:lpstr>Diffusion model</vt:lpstr>
      <vt:lpstr>PowerPoint 演示文稿</vt:lpstr>
      <vt:lpstr>PowerPoint 演示文稿</vt:lpstr>
      <vt:lpstr>PowerPoint 演示文稿</vt:lpstr>
      <vt:lpstr>CLIP- Contrastive Language-Image Pre-Training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jtext</dc:creator>
  <cp:lastModifiedBy>zheng jtext</cp:lastModifiedBy>
  <cp:revision>31</cp:revision>
  <dcterms:created xsi:type="dcterms:W3CDTF">2023-08-11T09:36:51Z</dcterms:created>
  <dcterms:modified xsi:type="dcterms:W3CDTF">2025-07-04T15:29:22Z</dcterms:modified>
</cp:coreProperties>
</file>